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9" r:id="rId5"/>
    <p:sldMasterId id="2147483648" r:id="rId6"/>
  </p:sldMasterIdLst>
  <p:notesMasterIdLst>
    <p:notesMasterId r:id="rId24"/>
  </p:notesMasterIdLst>
  <p:sldIdLst>
    <p:sldId id="256" r:id="rId7"/>
    <p:sldId id="959" r:id="rId8"/>
    <p:sldId id="971" r:id="rId9"/>
    <p:sldId id="975" r:id="rId10"/>
    <p:sldId id="964" r:id="rId11"/>
    <p:sldId id="932" r:id="rId12"/>
    <p:sldId id="952" r:id="rId13"/>
    <p:sldId id="953" r:id="rId14"/>
    <p:sldId id="963" r:id="rId15"/>
    <p:sldId id="973" r:id="rId16"/>
    <p:sldId id="968" r:id="rId17"/>
    <p:sldId id="955" r:id="rId18"/>
    <p:sldId id="921" r:id="rId19"/>
    <p:sldId id="922" r:id="rId20"/>
    <p:sldId id="956" r:id="rId21"/>
    <p:sldId id="957" r:id="rId22"/>
    <p:sldId id="9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A7F152-B80C-F1FB-2A7B-9B4898404E83}" v="33" dt="2023-07-24T08:29:31.035"/>
    <p1510:client id="{C72847D9-1E15-9B22-375B-8A9FFE005ABD}" v="3" dt="2023-03-19T09:07:51.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4" autoAdjust="0"/>
    <p:restoredTop sz="73358" autoAdjust="0"/>
  </p:normalViewPr>
  <p:slideViewPr>
    <p:cSldViewPr snapToGrid="0">
      <p:cViewPr varScale="1">
        <p:scale>
          <a:sx n="56" d="100"/>
          <a:sy n="56" d="100"/>
        </p:scale>
        <p:origin x="152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A0D0E-8E71-4664-8616-A5B77DA243AC}" type="datetimeFigureOut">
              <a:rPr lang="en-GB" smtClean="0"/>
              <a:t>24/07/2023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A594C-AD7B-45BD-B197-956106E4D397}" type="slidenum">
              <a:rPr lang="en-GB" smtClean="0"/>
              <a:t>‹#›</a:t>
            </a:fld>
            <a:endParaRPr lang="en-GB"/>
          </a:p>
        </p:txBody>
      </p:sp>
    </p:spTree>
    <p:extLst>
      <p:ext uri="{BB962C8B-B14F-4D97-AF65-F5344CB8AC3E}">
        <p14:creationId xmlns:p14="http://schemas.microsoft.com/office/powerpoint/2010/main" val="3896874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Use the links to show learners how they can find Task 2 INFORMATION </a:t>
            </a:r>
          </a:p>
        </p:txBody>
      </p:sp>
      <p:sp>
        <p:nvSpPr>
          <p:cNvPr id="4" name="Slide Number Placeholder 3"/>
          <p:cNvSpPr>
            <a:spLocks noGrp="1"/>
          </p:cNvSpPr>
          <p:nvPr>
            <p:ph type="sldNum" sz="quarter" idx="5"/>
          </p:nvPr>
        </p:nvSpPr>
        <p:spPr/>
        <p:txBody>
          <a:bodyPr/>
          <a:lstStyle/>
          <a:p>
            <a:fld id="{3840B547-47B0-4DAC-87DA-2940B4826ECC}" type="slidenum">
              <a:rPr lang="en-GB" smtClean="0"/>
              <a:t>3</a:t>
            </a:fld>
            <a:endParaRPr lang="en-GB"/>
          </a:p>
        </p:txBody>
      </p:sp>
    </p:spTree>
    <p:extLst>
      <p:ext uri="{BB962C8B-B14F-4D97-AF65-F5344CB8AC3E}">
        <p14:creationId xmlns:p14="http://schemas.microsoft.com/office/powerpoint/2010/main" val="375530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13</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endParaRPr lang="en-GB" b="0" dirty="0"/>
          </a:p>
        </p:txBody>
      </p:sp>
    </p:spTree>
    <p:extLst>
      <p:ext uri="{BB962C8B-B14F-4D97-AF65-F5344CB8AC3E}">
        <p14:creationId xmlns:p14="http://schemas.microsoft.com/office/powerpoint/2010/main" val="231118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068038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367097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t>We have leant about these previously in data </a:t>
            </a:r>
          </a:p>
        </p:txBody>
      </p:sp>
    </p:spTree>
    <p:extLst>
      <p:ext uri="{BB962C8B-B14F-4D97-AF65-F5344CB8AC3E}">
        <p14:creationId xmlns:p14="http://schemas.microsoft.com/office/powerpoint/2010/main" val="121130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Think about the above statement. Give 5 mins to talk about this question </a:t>
            </a:r>
          </a:p>
          <a:p>
            <a:endParaRPr lang="en-GB"/>
          </a:p>
          <a:p>
            <a:r>
              <a:rPr lang="en-GB"/>
              <a:t>The amount of data we produce every day is truly mind-boggling. There are 2.5 quintillion bytes of data created each day at our current pace, but that pace is only accelerating with the growth of the Internet of Things (IoT).</a:t>
            </a:r>
          </a:p>
          <a:p>
            <a:endParaRPr lang="en-GB"/>
          </a:p>
        </p:txBody>
      </p:sp>
      <p:sp>
        <p:nvSpPr>
          <p:cNvPr id="4" name="Slide Number Placeholder 3"/>
          <p:cNvSpPr>
            <a:spLocks noGrp="1"/>
          </p:cNvSpPr>
          <p:nvPr>
            <p:ph type="sldNum" sz="quarter" idx="5"/>
          </p:nvPr>
        </p:nvSpPr>
        <p:spPr/>
        <p:txBody>
          <a:bodyPr/>
          <a:lstStyle/>
          <a:p>
            <a:fld id="{3840B547-47B0-4DAC-87DA-2940B4826ECC}" type="slidenum">
              <a:rPr lang="en-GB" smtClean="0"/>
              <a:t>4</a:t>
            </a:fld>
            <a:endParaRPr lang="en-GB"/>
          </a:p>
        </p:txBody>
      </p:sp>
    </p:spTree>
    <p:extLst>
      <p:ext uri="{BB962C8B-B14F-4D97-AF65-F5344CB8AC3E}">
        <p14:creationId xmlns:p14="http://schemas.microsoft.com/office/powerpoint/2010/main" val="156811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Machine Data </a:t>
            </a:r>
          </a:p>
          <a:p>
            <a:r>
              <a:rPr lang="en-GB" dirty="0"/>
              <a:t>Machine data is automatically generated, either as a response to a specific event or a fixed schedule. It means all the information is developed from multiple sources such as smart sensors, SIEM logs, medical devices and wearables, road cameras, IoT devices, satellites, desktops, mobile phones, industrial machinery, etc. These sources enable companies to track consumer behaviour.</a:t>
            </a:r>
          </a:p>
          <a:p>
            <a:r>
              <a:rPr lang="en-GB" b="1" dirty="0"/>
              <a:t>Social Data </a:t>
            </a:r>
          </a:p>
          <a:p>
            <a:r>
              <a:rPr lang="en-GB" dirty="0"/>
              <a:t>It is derived from social media platforms through tweets, retweets, likes, video uploads, and comments shared on Facebook, Instagram, Twitter, YouTube, Linked In etc. The extensive data generated through social media platforms and online channels offer qualitative and quantitative insights on each crucial facet of brand-customer interaction. So It gauges important insights regarding customer behaviour, their sentiment regarding products and services. This is why brands capitalising on social media channels can build a strong connection with their online demographic. Businesses can harness this data to understand their target market and customer base. This inevitably enhances their decision-making process. </a:t>
            </a:r>
          </a:p>
          <a:p>
            <a:r>
              <a:rPr lang="en-GB" b="1" dirty="0"/>
              <a:t>Transactional Data </a:t>
            </a:r>
          </a:p>
          <a:p>
            <a:r>
              <a:rPr lang="en-GB" dirty="0"/>
              <a:t>transactional data is information gathered via online and offline transactions during different points of sale. The data includes vital details like transaction time, location, products purchased, product prices, payment methods, discounts/coupons used, and other relevant quantifiable information related to transactions. </a:t>
            </a:r>
          </a:p>
          <a:p>
            <a:endParaRPr lang="en-GB" dirty="0"/>
          </a:p>
          <a:p>
            <a:r>
              <a:rPr lang="en-GB" b="1" dirty="0"/>
              <a:t>The sources of transactional data include:</a:t>
            </a:r>
          </a:p>
          <a:p>
            <a:endParaRPr lang="en-GB" dirty="0"/>
          </a:p>
          <a:p>
            <a:r>
              <a:rPr lang="en-GB" dirty="0"/>
              <a:t>Payment orders</a:t>
            </a:r>
          </a:p>
          <a:p>
            <a:r>
              <a:rPr lang="en-GB" dirty="0"/>
              <a:t>Invoices</a:t>
            </a:r>
          </a:p>
          <a:p>
            <a:r>
              <a:rPr lang="en-GB" dirty="0"/>
              <a:t>Storage records and</a:t>
            </a:r>
          </a:p>
          <a:p>
            <a:r>
              <a:rPr lang="en-GB" dirty="0"/>
              <a:t>E-receipts</a:t>
            </a:r>
          </a:p>
        </p:txBody>
      </p:sp>
      <p:sp>
        <p:nvSpPr>
          <p:cNvPr id="4" name="Slide Number Placeholder 3"/>
          <p:cNvSpPr>
            <a:spLocks noGrp="1"/>
          </p:cNvSpPr>
          <p:nvPr>
            <p:ph type="sldNum" sz="quarter" idx="5"/>
          </p:nvPr>
        </p:nvSpPr>
        <p:spPr/>
        <p:txBody>
          <a:bodyPr/>
          <a:lstStyle/>
          <a:p>
            <a:fld id="{8E7A594C-AD7B-45BD-B197-956106E4D397}" type="slidenum">
              <a:rPr lang="en-GB" smtClean="0"/>
              <a:t>5</a:t>
            </a:fld>
            <a:endParaRPr lang="en-GB"/>
          </a:p>
        </p:txBody>
      </p:sp>
    </p:spTree>
    <p:extLst>
      <p:ext uri="{BB962C8B-B14F-4D97-AF65-F5344CB8AC3E}">
        <p14:creationId xmlns:p14="http://schemas.microsoft.com/office/powerpoint/2010/main" val="143805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88631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GB" dirty="0"/>
              <a:t>Paul </a:t>
            </a:r>
            <a:r>
              <a:rPr lang="en-GB" dirty="0" err="1"/>
              <a:t>Zikopaulos</a:t>
            </a:r>
            <a:r>
              <a:rPr lang="en-GB" dirty="0"/>
              <a:t>  Vice President of Cognitive </a:t>
            </a:r>
            <a:r>
              <a:rPr lang="en-GB" dirty="0" err="1"/>
              <a:t>BigData</a:t>
            </a:r>
            <a:r>
              <a:rPr lang="en-GB" dirty="0"/>
              <a:t> Systems at IBM</a:t>
            </a:r>
            <a:endParaRPr lang="en-US" dirty="0"/>
          </a:p>
        </p:txBody>
      </p:sp>
    </p:spTree>
    <p:extLst>
      <p:ext uri="{BB962C8B-B14F-4D97-AF65-F5344CB8AC3E}">
        <p14:creationId xmlns:p14="http://schemas.microsoft.com/office/powerpoint/2010/main" val="2514789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437070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579937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62811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912594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76CD71ED-792D-4A7F-A85B-4EE9EDF17641}" type="datetimeFigureOut">
              <a:rPr lang="en-GB" smtClean="0"/>
              <a:t>24/07/2023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C18C6549-452C-4103-9B21-CEDDF7800B07}" type="slidenum">
              <a:rPr lang="en-GB" smtClean="0"/>
              <a:t>‹#›</a:t>
            </a:fld>
            <a:endParaRPr lang="en-GB"/>
          </a:p>
        </p:txBody>
      </p:sp>
    </p:spTree>
    <p:extLst>
      <p:ext uri="{BB962C8B-B14F-4D97-AF65-F5344CB8AC3E}">
        <p14:creationId xmlns:p14="http://schemas.microsoft.com/office/powerpoint/2010/main" val="148904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D733CEC8-2EFB-443D-B918-BF0CD61163CF}" type="datetimeFigureOut">
              <a:rPr lang="en-GB" smtClean="0"/>
              <a:t>24/07/2023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6BB5CB11-2013-447C-9D9F-08F1B3C6E322}" type="slidenum">
              <a:rPr lang="en-GB" smtClean="0"/>
              <a:t>‹#›</a:t>
            </a:fld>
            <a:endParaRPr lang="en-GB"/>
          </a:p>
        </p:txBody>
      </p:sp>
    </p:spTree>
    <p:extLst>
      <p:ext uri="{BB962C8B-B14F-4D97-AF65-F5344CB8AC3E}">
        <p14:creationId xmlns:p14="http://schemas.microsoft.com/office/powerpoint/2010/main" val="224348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D733CEC8-2EFB-443D-B918-BF0CD61163CF}" type="datetimeFigureOut">
              <a:rPr lang="en-GB" smtClean="0"/>
              <a:t>24/07/2023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6BB5CB11-2013-447C-9D9F-08F1B3C6E322}" type="slidenum">
              <a:rPr lang="en-GB" smtClean="0"/>
              <a:t>‹#›</a:t>
            </a:fld>
            <a:endParaRPr lang="en-GB"/>
          </a:p>
        </p:txBody>
      </p:sp>
    </p:spTree>
    <p:extLst>
      <p:ext uri="{BB962C8B-B14F-4D97-AF65-F5344CB8AC3E}">
        <p14:creationId xmlns:p14="http://schemas.microsoft.com/office/powerpoint/2010/main" val="1903462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1168793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3121544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2182051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1072486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336074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p:nvPicPr>
        <p:blipFill rotWithShape="1">
          <a:blip r:embed="rId2">
            <a:extLst>
              <a:ext uri="{28A0092B-C50C-407E-A947-70E740481C1C}">
                <a14:useLocalDpi xmlns:a14="http://schemas.microsoft.com/office/drawing/2010/main" val="0"/>
              </a:ext>
            </a:extLst>
          </a:blip>
          <a:srcRect b="88727"/>
          <a:stretch/>
        </p:blipFill>
        <p:spPr>
          <a:xfrm>
            <a:off x="1187" y="-58190"/>
            <a:ext cx="12190813" cy="773085"/>
          </a:xfrm>
          <a:prstGeom prst="rect">
            <a:avLst/>
          </a:prstGeom>
        </p:spPr>
      </p:pic>
      <p:sp>
        <p:nvSpPr>
          <p:cNvPr id="3" name="Title 2">
            <a:extLst>
              <a:ext uri="{FF2B5EF4-FFF2-40B4-BE49-F238E27FC236}">
                <a16:creationId xmlns:a16="http://schemas.microsoft.com/office/drawing/2014/main" id="{1DFB8974-42D6-E0CA-4836-5CC525FC3E96}"/>
              </a:ext>
            </a:extLst>
          </p:cNvPr>
          <p:cNvSpPr>
            <a:spLocks noGrp="1"/>
          </p:cNvSpPr>
          <p:nvPr>
            <p:ph type="title"/>
          </p:nvPr>
        </p:nvSpPr>
        <p:spPr>
          <a:xfrm>
            <a:off x="0" y="-9274"/>
            <a:ext cx="10515600" cy="675252"/>
          </a:xfrm>
        </p:spPr>
        <p:txBody>
          <a:bodyPr>
            <a:normAutofit/>
          </a:bodyPr>
          <a:lstStyle>
            <a:lvl1pPr>
              <a:defRPr sz="2800" b="1">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87A3DB16-2AF1-5E87-1528-C8DB522B264C}"/>
              </a:ext>
            </a:extLst>
          </p:cNvPr>
          <p:cNvSpPr>
            <a:spLocks noGrp="1"/>
          </p:cNvSpPr>
          <p:nvPr>
            <p:ph type="body" sz="quarter" idx="10"/>
          </p:nvPr>
        </p:nvSpPr>
        <p:spPr>
          <a:xfrm>
            <a:off x="419100" y="1373483"/>
            <a:ext cx="11353800"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37590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83171" y="541251"/>
            <a:ext cx="8825659" cy="704088"/>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7/24/2023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0352542" y="295731"/>
            <a:ext cx="838199" cy="767687"/>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83778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6" name="Snip Diagonal Corner Rectangle 5"/>
          <p:cNvSpPr/>
          <p:nvPr/>
        </p:nvSpPr>
        <p:spPr>
          <a:xfrm flipV="1">
            <a:off x="304800" y="228600"/>
            <a:ext cx="11582400" cy="6387352"/>
          </a:xfrm>
          <a:prstGeom prst="snip2DiagRect">
            <a:avLst>
              <a:gd name="adj1" fmla="val 0"/>
              <a:gd name="adj2" fmla="val 252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Date Placeholder 1"/>
          <p:cNvSpPr>
            <a:spLocks noGrp="1"/>
          </p:cNvSpPr>
          <p:nvPr>
            <p:ph type="dt" sz="half" idx="10"/>
          </p:nvPr>
        </p:nvSpPr>
        <p:spPr/>
        <p:txBody>
          <a:bodyPr/>
          <a:lstStyle/>
          <a:p>
            <a:fld id="{B1115196-1C6F-4784-83AC-30756D8F10B3}" type="datetimeFigureOut">
              <a:rPr lang="en-US" smtClean="0"/>
              <a:t>7/24/2023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92213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76CD71ED-792D-4A7F-A85B-4EE9EDF17641}" type="datetimeFigureOut">
              <a:rPr lang="en-GB" smtClean="0"/>
              <a:t>24/07/2023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C18C6549-452C-4103-9B21-CEDDF7800B07}" type="slidenum">
              <a:rPr lang="en-GB" smtClean="0"/>
              <a:t>‹#›</a:t>
            </a:fld>
            <a:endParaRPr lang="en-GB"/>
          </a:p>
        </p:txBody>
      </p:sp>
    </p:spTree>
    <p:extLst>
      <p:ext uri="{BB962C8B-B14F-4D97-AF65-F5344CB8AC3E}">
        <p14:creationId xmlns:p14="http://schemas.microsoft.com/office/powerpoint/2010/main" val="3763377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E47D2B9F-CAD1-4EF1-92C9-DF9E608B08F0}" type="datetimeFigureOut">
              <a:rPr lang="en-GB" smtClean="0"/>
              <a:t>24/07/2023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14082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E47D2B9F-CAD1-4EF1-92C9-DF9E608B08F0}" type="datetimeFigureOut">
              <a:rPr lang="en-GB" smtClean="0"/>
              <a:t>24/07/2023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2622879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2" name="Rectangle 1">
            <a:extLst>
              <a:ext uri="{FF2B5EF4-FFF2-40B4-BE49-F238E27FC236}">
                <a16:creationId xmlns:a16="http://schemas.microsoft.com/office/drawing/2014/main" id="{45FFCC5C-1970-B51D-4B43-B7362733CA3A}"/>
              </a:ext>
            </a:extLst>
          </p:cNvPr>
          <p:cNvSpPr/>
          <p:nvPr userDrawn="1"/>
        </p:nvSpPr>
        <p:spPr>
          <a:xfrm>
            <a:off x="269981" y="6042582"/>
            <a:ext cx="5029987"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4778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5E8DB2-CA03-C9A9-8C54-0FD19CA45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3" y="0"/>
            <a:ext cx="12190813" cy="6857998"/>
          </a:xfrm>
          <a:prstGeom prst="rect">
            <a:avLst/>
          </a:prstGeom>
        </p:spPr>
      </p:pic>
    </p:spTree>
    <p:extLst>
      <p:ext uri="{BB962C8B-B14F-4D97-AF65-F5344CB8AC3E}">
        <p14:creationId xmlns:p14="http://schemas.microsoft.com/office/powerpoint/2010/main" val="2270650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
        <p:nvSpPr>
          <p:cNvPr id="4" name="Text Placeholder 3">
            <a:extLst>
              <a:ext uri="{FF2B5EF4-FFF2-40B4-BE49-F238E27FC236}">
                <a16:creationId xmlns:a16="http://schemas.microsoft.com/office/drawing/2014/main" id="{6978A4A8-C50E-D711-17AF-08E5784DD390}"/>
              </a:ext>
            </a:extLst>
          </p:cNvPr>
          <p:cNvSpPr>
            <a:spLocks noGrp="1"/>
          </p:cNvSpPr>
          <p:nvPr>
            <p:ph type="body" sz="quarter" idx="10"/>
          </p:nvPr>
        </p:nvSpPr>
        <p:spPr>
          <a:xfrm>
            <a:off x="261938" y="2062163"/>
            <a:ext cx="5556250" cy="35496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4198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424606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2033030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
        <p:nvSpPr>
          <p:cNvPr id="3" name="Text Placeholder 2">
            <a:extLst>
              <a:ext uri="{FF2B5EF4-FFF2-40B4-BE49-F238E27FC236}">
                <a16:creationId xmlns:a16="http://schemas.microsoft.com/office/drawing/2014/main" id="{4894A0CF-4380-21C8-9BB1-69BB9103D54E}"/>
              </a:ext>
            </a:extLst>
          </p:cNvPr>
          <p:cNvSpPr>
            <a:spLocks noGrp="1"/>
          </p:cNvSpPr>
          <p:nvPr>
            <p:ph type="body" sz="quarter" idx="10"/>
          </p:nvPr>
        </p:nvSpPr>
        <p:spPr>
          <a:xfrm>
            <a:off x="261938" y="2011363"/>
            <a:ext cx="7053262" cy="31750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15541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b="1">
                <a:solidFill>
                  <a:schemeClr val="bg1"/>
                </a:solidFill>
                <a:latin typeface="+mn-lt"/>
                <a:ea typeface="Open Sans Semibold" panose="020B0706030804020204" pitchFamily="34" charset="0"/>
                <a:cs typeface="Open Sans Semibold" panose="020B0706030804020204" pitchFamily="34" charset="0"/>
              </a:defRPr>
            </a:lvl1pPr>
          </a:lstStyle>
          <a:p>
            <a:r>
              <a:rPr lang="en-US" dirty="0"/>
              <a:t>Main Title Slide</a:t>
            </a:r>
          </a:p>
        </p:txBody>
      </p:sp>
      <p:sp>
        <p:nvSpPr>
          <p:cNvPr id="3" name="Content Placeholder 2">
            <a:extLst>
              <a:ext uri="{FF2B5EF4-FFF2-40B4-BE49-F238E27FC236}">
                <a16:creationId xmlns:a16="http://schemas.microsoft.com/office/drawing/2014/main" id="{B3A84904-36D1-582F-EA83-2690B60D6C31}"/>
              </a:ext>
            </a:extLst>
          </p:cNvPr>
          <p:cNvSpPr>
            <a:spLocks noGrp="1"/>
          </p:cNvSpPr>
          <p:nvPr>
            <p:ph sz="quarter" idx="10"/>
          </p:nvPr>
        </p:nvSpPr>
        <p:spPr>
          <a:xfrm>
            <a:off x="206375" y="1571625"/>
            <a:ext cx="11739563" cy="4297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85659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p:nvPicPr>
        <p:blipFill rotWithShape="1">
          <a:blip r:embed="rId2">
            <a:extLst>
              <a:ext uri="{28A0092B-C50C-407E-A947-70E740481C1C}">
                <a14:useLocalDpi xmlns:a14="http://schemas.microsoft.com/office/drawing/2010/main" val="0"/>
              </a:ext>
            </a:extLst>
          </a:blip>
          <a:srcRect b="88812"/>
          <a:stretch/>
        </p:blipFill>
        <p:spPr>
          <a:xfrm>
            <a:off x="594" y="1"/>
            <a:ext cx="12191406" cy="739532"/>
          </a:xfrm>
          <a:prstGeom prst="rect">
            <a:avLst/>
          </a:prstGeom>
        </p:spPr>
      </p:pic>
      <p:sp>
        <p:nvSpPr>
          <p:cNvPr id="4" name="Content Placeholder 3">
            <a:extLst>
              <a:ext uri="{FF2B5EF4-FFF2-40B4-BE49-F238E27FC236}">
                <a16:creationId xmlns:a16="http://schemas.microsoft.com/office/drawing/2014/main" id="{73B1A522-9E72-5867-8361-D9DA27CEBF14}"/>
              </a:ext>
            </a:extLst>
          </p:cNvPr>
          <p:cNvSpPr>
            <a:spLocks noGrp="1"/>
          </p:cNvSpPr>
          <p:nvPr>
            <p:ph sz="quarter" idx="10"/>
          </p:nvPr>
        </p:nvSpPr>
        <p:spPr>
          <a:xfrm>
            <a:off x="407987" y="963613"/>
            <a:ext cx="11213205" cy="5628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9475D9E9-5683-A00F-8EED-13695569CFF1}"/>
              </a:ext>
            </a:extLst>
          </p:cNvPr>
          <p:cNvSpPr>
            <a:spLocks noGrp="1"/>
          </p:cNvSpPr>
          <p:nvPr>
            <p:ph type="title"/>
          </p:nvPr>
        </p:nvSpPr>
        <p:spPr>
          <a:xfrm>
            <a:off x="114992" y="128378"/>
            <a:ext cx="10515600" cy="507077"/>
          </a:xfrm>
        </p:spPr>
        <p:txBody>
          <a:bodyPr>
            <a:noAutofit/>
          </a:bodyPr>
          <a:lstStyle>
            <a:lvl1pPr>
              <a:defRPr sz="2800" b="1">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695306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319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D71ED-792D-4A7F-A85B-4EE9EDF17641}" type="datetimeFigureOut">
              <a:rPr lang="en-GB" smtClean="0"/>
              <a:t>24/07/2023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8C6549-452C-4103-9B21-CEDDF7800B07}" type="slidenum">
              <a:rPr lang="en-GB" smtClean="0"/>
              <a:t>‹#›</a:t>
            </a:fld>
            <a:endParaRPr lang="en-GB"/>
          </a:p>
        </p:txBody>
      </p:sp>
    </p:spTree>
    <p:extLst>
      <p:ext uri="{BB962C8B-B14F-4D97-AF65-F5344CB8AC3E}">
        <p14:creationId xmlns:p14="http://schemas.microsoft.com/office/powerpoint/2010/main" val="3084969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81" r:id="rId8"/>
    <p:sldLayoutId id="2147483680"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33CEC8-2EFB-443D-B918-BF0CD61163CF}" type="datetimeFigureOut">
              <a:rPr lang="en-GB" smtClean="0"/>
              <a:t>24/07/2023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5CB11-2013-447C-9D9F-08F1B3C6E322}" type="slidenum">
              <a:rPr lang="en-GB" smtClean="0"/>
              <a:t>‹#›</a:t>
            </a:fld>
            <a:endParaRPr lang="en-GB"/>
          </a:p>
        </p:txBody>
      </p:sp>
    </p:spTree>
    <p:extLst>
      <p:ext uri="{BB962C8B-B14F-4D97-AF65-F5344CB8AC3E}">
        <p14:creationId xmlns:p14="http://schemas.microsoft.com/office/powerpoint/2010/main" val="261872046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82" r:id="rId4"/>
    <p:sldLayoutId id="2147483674" r:id="rId5"/>
    <p:sldLayoutId id="2147483675" r:id="rId6"/>
    <p:sldLayoutId id="2147483676" r:id="rId7"/>
    <p:sldLayoutId id="2147483677" r:id="rId8"/>
    <p:sldLayoutId id="2147483678" r:id="rId9"/>
    <p:sldLayoutId id="214748367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D2B9F-CAD1-4EF1-92C9-DF9E608B08F0}" type="datetimeFigureOut">
              <a:rPr lang="en-GB" smtClean="0"/>
              <a:t>24/07/2023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73704-9545-4EDD-B912-C8D71F70D6C3}" type="slidenum">
              <a:rPr lang="en-GB" smtClean="0"/>
              <a:t>‹#›</a:t>
            </a:fld>
            <a:endParaRPr lang="en-GB"/>
          </a:p>
        </p:txBody>
      </p:sp>
    </p:spTree>
    <p:extLst>
      <p:ext uri="{BB962C8B-B14F-4D97-AF65-F5344CB8AC3E}">
        <p14:creationId xmlns:p14="http://schemas.microsoft.com/office/powerpoint/2010/main" val="365236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wikihow.com/Check-Your-Total-Talk-Time-on-an-iPhone"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hyperlink" Target="https://android.stackexchange.com/questions/15545/how-to-find-how-many-hours-an-android-phone-has-been-us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blogs/systems/author/paulzikopoulos/"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7C733-013B-DF78-E4B4-658225F56DD5}"/>
              </a:ext>
            </a:extLst>
          </p:cNvPr>
          <p:cNvSpPr>
            <a:spLocks noGrp="1"/>
          </p:cNvSpPr>
          <p:nvPr>
            <p:ph type="ctrTitle"/>
          </p:nvPr>
        </p:nvSpPr>
        <p:spPr/>
        <p:txBody>
          <a:bodyPr/>
          <a:lstStyle/>
          <a:p>
            <a:r>
              <a:rPr lang="en-GB" dirty="0"/>
              <a:t>Big Data</a:t>
            </a:r>
          </a:p>
        </p:txBody>
      </p:sp>
    </p:spTree>
    <p:extLst>
      <p:ext uri="{BB962C8B-B14F-4D97-AF65-F5344CB8AC3E}">
        <p14:creationId xmlns:p14="http://schemas.microsoft.com/office/powerpoint/2010/main" val="2087031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dirty="0"/>
              <a:t>Big Data Recap Questions</a:t>
            </a:r>
          </a:p>
        </p:txBody>
      </p:sp>
      <p:sp>
        <p:nvSpPr>
          <p:cNvPr id="5" name="Content Placeholder 4">
            <a:extLst>
              <a:ext uri="{FF2B5EF4-FFF2-40B4-BE49-F238E27FC236}">
                <a16:creationId xmlns:a16="http://schemas.microsoft.com/office/drawing/2014/main" id="{41963E7C-D2B4-1CBE-8517-FF84223F0F08}"/>
              </a:ext>
            </a:extLst>
          </p:cNvPr>
          <p:cNvSpPr>
            <a:spLocks noGrp="1"/>
          </p:cNvSpPr>
          <p:nvPr>
            <p:ph sz="quarter" idx="10"/>
          </p:nvPr>
        </p:nvSpPr>
        <p:spPr>
          <a:xfrm>
            <a:off x="407987" y="963613"/>
            <a:ext cx="11138019" cy="4891277"/>
          </a:xfrm>
        </p:spPr>
        <p:txBody>
          <a:bodyPr/>
          <a:lstStyle/>
          <a:p>
            <a:r>
              <a:rPr lang="en-GB" b="0" i="0" dirty="0">
                <a:effectLst/>
                <a:latin typeface="Lato" panose="020F0502020204030203" pitchFamily="34" charset="0"/>
              </a:rPr>
              <a:t>What do you know about the term “Big Data”?</a:t>
            </a:r>
          </a:p>
          <a:p>
            <a:r>
              <a:rPr lang="en-GB" dirty="0">
                <a:latin typeface="Lato" panose="020F0502020204030203" pitchFamily="34" charset="0"/>
              </a:rPr>
              <a:t>What are 4 Vs of big data ? </a:t>
            </a:r>
          </a:p>
        </p:txBody>
      </p:sp>
    </p:spTree>
    <p:extLst>
      <p:ext uri="{BB962C8B-B14F-4D97-AF65-F5344CB8AC3E}">
        <p14:creationId xmlns:p14="http://schemas.microsoft.com/office/powerpoint/2010/main" val="3785131034"/>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a:spLocks noGrp="1"/>
          </p:cNvSpPr>
          <p:nvPr>
            <p:ph sz="quarter" idx="10"/>
          </p:nvPr>
        </p:nvSpPr>
        <p:spPr/>
        <p:txBody>
          <a:bodyPr>
            <a:normAutofit/>
          </a:bodyPr>
          <a:lstStyle/>
          <a:p>
            <a:r>
              <a:rPr lang="en-US" dirty="0"/>
              <a:t>Collected data may not be compatible or formatted correctly</a:t>
            </a:r>
          </a:p>
          <a:p>
            <a:pPr lvl="1"/>
            <a:r>
              <a:rPr lang="en-US" sz="1800" dirty="0"/>
              <a:t>Data must be prepared before it can be added to a data set</a:t>
            </a:r>
          </a:p>
          <a:p>
            <a:r>
              <a:rPr lang="en-US" dirty="0"/>
              <a:t>Extract, Transform and Load (ETL) </a:t>
            </a:r>
          </a:p>
          <a:p>
            <a:pPr lvl="1"/>
            <a:r>
              <a:rPr lang="en-US" dirty="0"/>
              <a:t>process for collecting data from a variety of sources, transforming the data, and then loading the data into a database</a:t>
            </a:r>
            <a:endParaRPr lang="en-US" sz="1400" dirty="0"/>
          </a:p>
        </p:txBody>
      </p:sp>
      <p:sp>
        <p:nvSpPr>
          <p:cNvPr id="21505" name="Rectangle 2"/>
          <p:cNvSpPr>
            <a:spLocks noGrp="1" noChangeArrowheads="1"/>
          </p:cNvSpPr>
          <p:nvPr>
            <p:ph type="title"/>
          </p:nvPr>
        </p:nvSpPr>
        <p:spPr/>
        <p:txBody>
          <a:bodyPr/>
          <a:lstStyle/>
          <a:p>
            <a:r>
              <a:rPr lang="en-US" sz="1800" dirty="0"/>
              <a:t>Data Acquisition and Preparation</a:t>
            </a:r>
            <a:br>
              <a:rPr lang="en-US" dirty="0"/>
            </a:br>
            <a:r>
              <a:rPr lang="en-US" dirty="0"/>
              <a:t>Data Preparation</a:t>
            </a:r>
          </a:p>
        </p:txBody>
      </p:sp>
      <p:pic>
        <p:nvPicPr>
          <p:cNvPr id="2" name="Picture 1"/>
          <p:cNvPicPr>
            <a:picLocks noChangeAspect="1"/>
          </p:cNvPicPr>
          <p:nvPr/>
        </p:nvPicPr>
        <p:blipFill>
          <a:blip r:embed="rId3"/>
          <a:stretch>
            <a:fillRect/>
          </a:stretch>
        </p:blipFill>
        <p:spPr>
          <a:xfrm>
            <a:off x="2993720" y="3190667"/>
            <a:ext cx="5294419" cy="3401326"/>
          </a:xfrm>
          <a:prstGeom prst="rect">
            <a:avLst/>
          </a:prstGeom>
        </p:spPr>
      </p:pic>
    </p:spTree>
    <p:extLst>
      <p:ext uri="{BB962C8B-B14F-4D97-AF65-F5344CB8AC3E}">
        <p14:creationId xmlns:p14="http://schemas.microsoft.com/office/powerpoint/2010/main" val="379571599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dirty="0"/>
              <a:t>Data at Rest and Data in Motion</a:t>
            </a:r>
          </a:p>
        </p:txBody>
      </p:sp>
      <p:sp>
        <p:nvSpPr>
          <p:cNvPr id="8" name="Content Placeholder 1"/>
          <p:cNvSpPr txBox="1">
            <a:spLocks/>
          </p:cNvSpPr>
          <p:nvPr/>
        </p:nvSpPr>
        <p:spPr bwMode="auto">
          <a:xfrm>
            <a:off x="243545" y="1209047"/>
            <a:ext cx="6583140" cy="490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indent="-225425" algn="l" defTabSz="814388" rtl="0" eaLnBrk="0" fontAlgn="base" hangingPunct="0">
              <a:lnSpc>
                <a:spcPct val="95000"/>
              </a:lnSpc>
              <a:spcBef>
                <a:spcPct val="35000"/>
              </a:spcBef>
              <a:spcAft>
                <a:spcPct val="0"/>
              </a:spcAft>
              <a:buClr>
                <a:srgbClr val="708CA1"/>
              </a:buClr>
              <a:buSzPct val="75000"/>
              <a:buFont typeface="Courier New" panose="02070309020205020404" pitchFamily="49" charset="0"/>
              <a:buChar char="o"/>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en-US" sz="2000" b="1" kern="0" dirty="0"/>
              <a:t>Data at Rest</a:t>
            </a:r>
          </a:p>
          <a:p>
            <a:pPr marL="742950" lvl="1" indent="-285750"/>
            <a:r>
              <a:rPr lang="en-US" sz="1800" kern="0" dirty="0"/>
              <a:t>Data stored in a physical location such as a server hard drive or within a data center</a:t>
            </a:r>
          </a:p>
          <a:p>
            <a:pPr marL="742950" lvl="1" indent="-285750"/>
            <a:r>
              <a:rPr lang="en-US" sz="1800" kern="0" dirty="0"/>
              <a:t>Follows the traditional data analysis flow of </a:t>
            </a:r>
            <a:r>
              <a:rPr lang="en-US" sz="1800" b="1" kern="0" dirty="0"/>
              <a:t>Store &gt; Analyze &gt; Notify &gt; Act</a:t>
            </a:r>
            <a:endParaRPr lang="en-US" sz="1800" kern="0" dirty="0"/>
          </a:p>
          <a:p>
            <a:r>
              <a:rPr lang="en-US" sz="2000" b="1" kern="0" dirty="0"/>
              <a:t>Data in Motion</a:t>
            </a:r>
          </a:p>
          <a:p>
            <a:pPr marL="742950" lvl="1" indent="-285750"/>
            <a:r>
              <a:rPr lang="en-US" sz="1800" kern="0" dirty="0"/>
              <a:t>Dynamic data that requires real-time processing before the data becomes irrelevant or obsolete</a:t>
            </a:r>
          </a:p>
          <a:p>
            <a:pPr marL="742950" lvl="1" indent="-285750"/>
            <a:r>
              <a:rPr lang="en-US" sz="1800" kern="0" dirty="0"/>
              <a:t>Analysis and action happen sooner rather than later</a:t>
            </a:r>
          </a:p>
          <a:p>
            <a:pPr marL="742950" lvl="1" indent="-285750"/>
            <a:r>
              <a:rPr lang="en-US" sz="1800" kern="0" dirty="0"/>
              <a:t>Data analysis flow is </a:t>
            </a:r>
            <a:r>
              <a:rPr lang="en-US" sz="1800" b="1" kern="0" dirty="0"/>
              <a:t>Analyze &gt; Act &gt; Notify &gt; Store</a:t>
            </a:r>
            <a:endParaRPr lang="en-US" sz="1800" kern="0" dirty="0"/>
          </a:p>
        </p:txBody>
      </p:sp>
      <p:pic>
        <p:nvPicPr>
          <p:cNvPr id="3" name="Picture 2"/>
          <p:cNvPicPr>
            <a:picLocks noChangeAspect="1"/>
          </p:cNvPicPr>
          <p:nvPr/>
        </p:nvPicPr>
        <p:blipFill>
          <a:blip r:embed="rId3"/>
          <a:stretch>
            <a:fillRect/>
          </a:stretch>
        </p:blipFill>
        <p:spPr>
          <a:xfrm>
            <a:off x="6914640" y="1708288"/>
            <a:ext cx="4618168" cy="3441423"/>
          </a:xfrm>
          <a:prstGeom prst="rect">
            <a:avLst/>
          </a:prstGeom>
        </p:spPr>
      </p:pic>
    </p:spTree>
    <p:extLst>
      <p:ext uri="{BB962C8B-B14F-4D97-AF65-F5344CB8AC3E}">
        <p14:creationId xmlns:p14="http://schemas.microsoft.com/office/powerpoint/2010/main" val="1793654137"/>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US" sz="2400" dirty="0"/>
              <a:t>Evolution to Big Data</a:t>
            </a:r>
            <a:endParaRPr lang="en-US" sz="2400" dirty="0">
              <a:solidFill>
                <a:srgbClr val="00B0F0"/>
              </a:solidFill>
            </a:endParaRPr>
          </a:p>
        </p:txBody>
      </p:sp>
      <p:pic>
        <p:nvPicPr>
          <p:cNvPr id="4" name="Picture 3">
            <a:extLst>
              <a:ext uri="{FF2B5EF4-FFF2-40B4-BE49-F238E27FC236}">
                <a16:creationId xmlns:a16="http://schemas.microsoft.com/office/drawing/2014/main" id="{8212B0FE-8425-FEEA-286B-4B4FB85D3606}"/>
              </a:ext>
            </a:extLst>
          </p:cNvPr>
          <p:cNvPicPr>
            <a:picLocks noChangeAspect="1"/>
          </p:cNvPicPr>
          <p:nvPr/>
        </p:nvPicPr>
        <p:blipFill>
          <a:blip r:embed="rId3"/>
          <a:stretch>
            <a:fillRect/>
          </a:stretch>
        </p:blipFill>
        <p:spPr>
          <a:xfrm>
            <a:off x="1584231" y="2241768"/>
            <a:ext cx="2911663" cy="3190439"/>
          </a:xfrm>
          <a:prstGeom prst="rect">
            <a:avLst/>
          </a:prstGeom>
        </p:spPr>
      </p:pic>
    </p:spTree>
    <p:extLst>
      <p:ext uri="{BB962C8B-B14F-4D97-AF65-F5344CB8AC3E}">
        <p14:creationId xmlns:p14="http://schemas.microsoft.com/office/powerpoint/2010/main" val="1167627759"/>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27301" y="3339920"/>
            <a:ext cx="5844381" cy="3172089"/>
          </a:xfrm>
        </p:spPr>
        <p:txBody>
          <a:bodyPr>
            <a:normAutofit fontScale="92500" lnSpcReduction="10000"/>
          </a:bodyPr>
          <a:lstStyle/>
          <a:p>
            <a:r>
              <a:rPr lang="en-US" dirty="0"/>
              <a:t>Database servers and traditional data processing tools</a:t>
            </a:r>
          </a:p>
          <a:p>
            <a:r>
              <a:rPr lang="en-US" dirty="0"/>
              <a:t>Distributed data systems across horizontally coupled, independent resources to achieve the scalability needed for the efficient processing of extensive data sets</a:t>
            </a:r>
          </a:p>
          <a:p>
            <a:r>
              <a:rPr lang="en-US" dirty="0"/>
              <a:t>Onsite and cloud computing solutions</a:t>
            </a:r>
          </a:p>
        </p:txBody>
      </p:sp>
      <p:sp>
        <p:nvSpPr>
          <p:cNvPr id="21505" name="Rectangle 2"/>
          <p:cNvSpPr>
            <a:spLocks noGrp="1" noChangeArrowheads="1"/>
          </p:cNvSpPr>
          <p:nvPr>
            <p:ph type="title"/>
          </p:nvPr>
        </p:nvSpPr>
        <p:spPr/>
        <p:txBody>
          <a:bodyPr anchor="t">
            <a:normAutofit/>
          </a:bodyPr>
          <a:lstStyle/>
          <a:p>
            <a:r>
              <a:rPr lang="en-US" dirty="0"/>
              <a:t>Evolution to Big Data</a:t>
            </a:r>
          </a:p>
        </p:txBody>
      </p:sp>
      <p:sp>
        <p:nvSpPr>
          <p:cNvPr id="3" name="Text Placeholder 2"/>
          <p:cNvSpPr>
            <a:spLocks noGrp="1"/>
          </p:cNvSpPr>
          <p:nvPr>
            <p:ph type="body" idx="4294967295"/>
          </p:nvPr>
        </p:nvSpPr>
        <p:spPr>
          <a:xfrm>
            <a:off x="3466077" y="922521"/>
            <a:ext cx="5695950" cy="639762"/>
          </a:xfrm>
        </p:spPr>
        <p:txBody>
          <a:bodyPr>
            <a:normAutofit/>
          </a:bodyPr>
          <a:lstStyle/>
          <a:p>
            <a:r>
              <a:rPr lang="en-US" dirty="0"/>
              <a:t>Traditional to Big Data Infrastructure</a:t>
            </a:r>
          </a:p>
        </p:txBody>
      </p:sp>
      <p:pic>
        <p:nvPicPr>
          <p:cNvPr id="5" name="Picture 4"/>
          <p:cNvPicPr>
            <a:picLocks noChangeAspect="1"/>
          </p:cNvPicPr>
          <p:nvPr/>
        </p:nvPicPr>
        <p:blipFill>
          <a:blip r:embed="rId3"/>
          <a:stretch>
            <a:fillRect/>
          </a:stretch>
        </p:blipFill>
        <p:spPr>
          <a:xfrm>
            <a:off x="606425" y="922521"/>
            <a:ext cx="2859652" cy="2286680"/>
          </a:xfrm>
          <a:prstGeom prst="rect">
            <a:avLst/>
          </a:prstGeom>
        </p:spPr>
      </p:pic>
      <p:pic>
        <p:nvPicPr>
          <p:cNvPr id="6" name="Picture 5"/>
          <p:cNvPicPr>
            <a:picLocks noChangeAspect="1"/>
          </p:cNvPicPr>
          <p:nvPr/>
        </p:nvPicPr>
        <p:blipFill>
          <a:blip r:embed="rId4"/>
          <a:stretch>
            <a:fillRect/>
          </a:stretch>
        </p:blipFill>
        <p:spPr>
          <a:xfrm>
            <a:off x="6271683" y="2223063"/>
            <a:ext cx="5493015" cy="4288946"/>
          </a:xfrm>
          <a:prstGeom prst="rect">
            <a:avLst/>
          </a:prstGeom>
        </p:spPr>
      </p:pic>
    </p:spTree>
    <p:extLst>
      <p:ext uri="{BB962C8B-B14F-4D97-AF65-F5344CB8AC3E}">
        <p14:creationId xmlns:p14="http://schemas.microsoft.com/office/powerpoint/2010/main" val="2762763309"/>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28363" y="1275645"/>
            <a:ext cx="6410502" cy="4594578"/>
          </a:xfrm>
        </p:spPr>
        <p:txBody>
          <a:bodyPr>
            <a:normAutofit/>
          </a:bodyPr>
          <a:lstStyle/>
          <a:p>
            <a:r>
              <a:rPr lang="en-US" dirty="0"/>
              <a:t>Flat file database – stores records in a single file with no hierarchical structure such as a spreadsheet</a:t>
            </a:r>
          </a:p>
          <a:p>
            <a:endParaRPr lang="en-US" dirty="0"/>
          </a:p>
          <a:p>
            <a:endParaRPr lang="en-US" dirty="0"/>
          </a:p>
          <a:p>
            <a:pPr marL="0" indent="0">
              <a:buNone/>
            </a:pPr>
            <a:endParaRPr lang="en-US" dirty="0"/>
          </a:p>
          <a:p>
            <a:r>
              <a:rPr lang="en-US" dirty="0"/>
              <a:t>Relational database – capture relationships between different sets of data, creating more useful information</a:t>
            </a:r>
          </a:p>
        </p:txBody>
      </p:sp>
      <p:sp>
        <p:nvSpPr>
          <p:cNvPr id="21505" name="Rectangle 2"/>
          <p:cNvSpPr>
            <a:spLocks noGrp="1" noChangeArrowheads="1"/>
          </p:cNvSpPr>
          <p:nvPr>
            <p:ph type="title"/>
          </p:nvPr>
        </p:nvSpPr>
        <p:spPr/>
        <p:txBody>
          <a:bodyPr anchor="t">
            <a:normAutofit/>
          </a:bodyPr>
          <a:lstStyle/>
          <a:p>
            <a:r>
              <a:rPr lang="en-US" dirty="0"/>
              <a:t>Basic Data Management Technologies</a:t>
            </a:r>
          </a:p>
        </p:txBody>
      </p:sp>
      <p:pic>
        <p:nvPicPr>
          <p:cNvPr id="7" name="Picture 6"/>
          <p:cNvPicPr>
            <a:picLocks noChangeAspect="1"/>
          </p:cNvPicPr>
          <p:nvPr/>
        </p:nvPicPr>
        <p:blipFill>
          <a:blip r:embed="rId3"/>
          <a:stretch>
            <a:fillRect/>
          </a:stretch>
        </p:blipFill>
        <p:spPr>
          <a:xfrm>
            <a:off x="7270044" y="3873170"/>
            <a:ext cx="3875314" cy="2856452"/>
          </a:xfrm>
          <a:prstGeom prst="rect">
            <a:avLst/>
          </a:prstGeom>
        </p:spPr>
      </p:pic>
      <p:pic>
        <p:nvPicPr>
          <p:cNvPr id="8" name="Picture 7"/>
          <p:cNvPicPr>
            <a:picLocks noChangeAspect="1"/>
          </p:cNvPicPr>
          <p:nvPr/>
        </p:nvPicPr>
        <p:blipFill>
          <a:blip r:embed="rId4"/>
          <a:stretch>
            <a:fillRect/>
          </a:stretch>
        </p:blipFill>
        <p:spPr>
          <a:xfrm>
            <a:off x="7270044" y="747036"/>
            <a:ext cx="4131507" cy="3036317"/>
          </a:xfrm>
          <a:prstGeom prst="rect">
            <a:avLst/>
          </a:prstGeom>
        </p:spPr>
      </p:pic>
    </p:spTree>
    <p:extLst>
      <p:ext uri="{BB962C8B-B14F-4D97-AF65-F5344CB8AC3E}">
        <p14:creationId xmlns:p14="http://schemas.microsoft.com/office/powerpoint/2010/main" val="49012413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87096" y="4827411"/>
            <a:ext cx="4881781" cy="1902211"/>
          </a:xfrm>
          <a:prstGeom prst="rect">
            <a:avLst/>
          </a:prstGeom>
        </p:spPr>
      </p:pic>
      <p:sp>
        <p:nvSpPr>
          <p:cNvPr id="4" name="Content Placeholder 3"/>
          <p:cNvSpPr>
            <a:spLocks noGrp="1"/>
          </p:cNvSpPr>
          <p:nvPr>
            <p:ph sz="quarter" idx="10"/>
          </p:nvPr>
        </p:nvSpPr>
        <p:spPr/>
        <p:txBody>
          <a:bodyPr vert="horz" lIns="91440" tIns="45720" rIns="91440" bIns="45720" rtlCol="0" anchor="t">
            <a:normAutofit/>
          </a:bodyPr>
          <a:lstStyle/>
          <a:p>
            <a:r>
              <a:rPr lang="en-US" sz="2400" dirty="0"/>
              <a:t>Relational Database Management System is the dominant database technology with no challenge for over 30 years. </a:t>
            </a:r>
          </a:p>
          <a:p>
            <a:r>
              <a:rPr lang="en-US" sz="2400" dirty="0"/>
              <a:t>Big Data analytics becomes increasingly difficult to manage with a relational database management system (RDBMS)</a:t>
            </a:r>
            <a:endParaRPr lang="en-US" sz="2400" dirty="0">
              <a:ea typeface="Calibri"/>
              <a:cs typeface="Calibri"/>
            </a:endParaRPr>
          </a:p>
          <a:p>
            <a:r>
              <a:rPr lang="en-US" sz="2400" dirty="0"/>
              <a:t>NoSQL database structure created to make database design simpler with faster. Meets the demands of Web applications. </a:t>
            </a:r>
            <a:endParaRPr lang="en-US" sz="2400" dirty="0">
              <a:ea typeface="Calibri" panose="020F0502020204030204"/>
              <a:cs typeface="Calibri" panose="020F0502020204030204"/>
            </a:endParaRPr>
          </a:p>
          <a:p>
            <a:pPr marL="123190" lvl="1" indent="0"/>
            <a:endParaRPr lang="en-US" dirty="0">
              <a:ea typeface="Calibri" panose="020F0502020204030204"/>
              <a:cs typeface="Calibri" panose="020F0502020204030204"/>
            </a:endParaRPr>
          </a:p>
          <a:p>
            <a:endParaRPr lang="en-US" dirty="0"/>
          </a:p>
        </p:txBody>
      </p:sp>
      <p:sp>
        <p:nvSpPr>
          <p:cNvPr id="21505" name="Rectangle 2"/>
          <p:cNvSpPr>
            <a:spLocks noGrp="1" noChangeArrowheads="1"/>
          </p:cNvSpPr>
          <p:nvPr>
            <p:ph type="title"/>
          </p:nvPr>
        </p:nvSpPr>
        <p:spPr/>
        <p:txBody>
          <a:bodyPr anchor="t">
            <a:normAutofit/>
          </a:bodyPr>
          <a:lstStyle/>
          <a:p>
            <a:r>
              <a:rPr lang="en-US" dirty="0"/>
              <a:t>Basic Data Management Technologies</a:t>
            </a:r>
          </a:p>
        </p:txBody>
      </p:sp>
    </p:spTree>
    <p:extLst>
      <p:ext uri="{BB962C8B-B14F-4D97-AF65-F5344CB8AC3E}">
        <p14:creationId xmlns:p14="http://schemas.microsoft.com/office/powerpoint/2010/main" val="265189930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CAD89-F4EE-E4B5-7A45-EF95F366FE5B}"/>
              </a:ext>
            </a:extLst>
          </p:cNvPr>
          <p:cNvSpPr>
            <a:spLocks noGrp="1"/>
          </p:cNvSpPr>
          <p:nvPr>
            <p:ph sz="quarter" idx="10"/>
          </p:nvPr>
        </p:nvSpPr>
        <p:spPr/>
        <p:txBody>
          <a:bodyPr/>
          <a:lstStyle/>
          <a:p>
            <a:r>
              <a:rPr lang="en-GB" dirty="0"/>
              <a:t>What is ETL?</a:t>
            </a:r>
          </a:p>
          <a:p>
            <a:r>
              <a:rPr lang="en-GB" dirty="0"/>
              <a:t>What is ETL used for ?</a:t>
            </a:r>
          </a:p>
        </p:txBody>
      </p:sp>
      <p:sp>
        <p:nvSpPr>
          <p:cNvPr id="3" name="Title 2">
            <a:extLst>
              <a:ext uri="{FF2B5EF4-FFF2-40B4-BE49-F238E27FC236}">
                <a16:creationId xmlns:a16="http://schemas.microsoft.com/office/drawing/2014/main" id="{C19564FD-82F1-E80F-DE41-8F47EB51EDFF}"/>
              </a:ext>
            </a:extLst>
          </p:cNvPr>
          <p:cNvSpPr>
            <a:spLocks noGrp="1"/>
          </p:cNvSpPr>
          <p:nvPr>
            <p:ph type="title"/>
          </p:nvPr>
        </p:nvSpPr>
        <p:spPr/>
        <p:txBody>
          <a:bodyPr/>
          <a:lstStyle/>
          <a:p>
            <a:r>
              <a:rPr lang="en-GB" dirty="0"/>
              <a:t>Recap Questions	</a:t>
            </a:r>
          </a:p>
        </p:txBody>
      </p:sp>
    </p:spTree>
    <p:extLst>
      <p:ext uri="{BB962C8B-B14F-4D97-AF65-F5344CB8AC3E}">
        <p14:creationId xmlns:p14="http://schemas.microsoft.com/office/powerpoint/2010/main" val="3735743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FD72-2B4B-1BA1-085E-7C6EB469B77F}"/>
              </a:ext>
            </a:extLst>
          </p:cNvPr>
          <p:cNvSpPr>
            <a:spLocks noGrp="1"/>
          </p:cNvSpPr>
          <p:nvPr>
            <p:ph type="ctrTitle"/>
          </p:nvPr>
        </p:nvSpPr>
        <p:spPr/>
        <p:txBody>
          <a:bodyPr/>
          <a:lstStyle/>
          <a:p>
            <a:r>
              <a:rPr lang="en-GB" dirty="0"/>
              <a:t>Aims</a:t>
            </a:r>
          </a:p>
        </p:txBody>
      </p:sp>
      <p:sp>
        <p:nvSpPr>
          <p:cNvPr id="3" name="Text Placeholder 2">
            <a:extLst>
              <a:ext uri="{FF2B5EF4-FFF2-40B4-BE49-F238E27FC236}">
                <a16:creationId xmlns:a16="http://schemas.microsoft.com/office/drawing/2014/main" id="{2A178C3A-B5F8-BFF7-F28A-5C6F8C9DCDD4}"/>
              </a:ext>
            </a:extLst>
          </p:cNvPr>
          <p:cNvSpPr>
            <a:spLocks noGrp="1"/>
          </p:cNvSpPr>
          <p:nvPr>
            <p:ph type="body" sz="quarter" idx="10"/>
          </p:nvPr>
        </p:nvSpPr>
        <p:spPr>
          <a:xfrm>
            <a:off x="262637" y="1475141"/>
            <a:ext cx="5946252" cy="3549650"/>
          </a:xfrm>
        </p:spPr>
        <p:txBody>
          <a:bodyPr vert="horz" lIns="91440" tIns="45720" rIns="91440" bIns="45720" rtlCol="0" anchor="t">
            <a:normAutofit/>
          </a:bodyPr>
          <a:lstStyle/>
          <a:p>
            <a:r>
              <a:rPr lang="en-GB" dirty="0"/>
              <a:t>Where Does Big Data Come From</a:t>
            </a:r>
          </a:p>
          <a:p>
            <a:r>
              <a:rPr lang="en-GB" dirty="0"/>
              <a:t>Open Data and Private Data</a:t>
            </a:r>
            <a:endParaRPr lang="en-GB" dirty="0">
              <a:cs typeface="Calibri"/>
            </a:endParaRPr>
          </a:p>
          <a:p>
            <a:r>
              <a:rPr lang="en-GB" dirty="0"/>
              <a:t>Data at Rest and Data in Motion</a:t>
            </a:r>
          </a:p>
          <a:p>
            <a:r>
              <a:rPr lang="en-GB" dirty="0"/>
              <a:t>Evolution to Big Data</a:t>
            </a:r>
          </a:p>
          <a:p>
            <a:r>
              <a:rPr lang="en-GB" dirty="0"/>
              <a:t>Basic Data Management Technologies</a:t>
            </a:r>
            <a:endParaRPr lang="en-GB" dirty="0">
              <a:cs typeface="Calibri"/>
            </a:endParaRPr>
          </a:p>
        </p:txBody>
      </p:sp>
    </p:spTree>
    <p:extLst>
      <p:ext uri="{BB962C8B-B14F-4D97-AF65-F5344CB8AC3E}">
        <p14:creationId xmlns:p14="http://schemas.microsoft.com/office/powerpoint/2010/main" val="2012929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7C1A-3637-9658-EE3D-A74DB3B37193}"/>
              </a:ext>
            </a:extLst>
          </p:cNvPr>
          <p:cNvSpPr>
            <a:spLocks noGrp="1"/>
          </p:cNvSpPr>
          <p:nvPr>
            <p:ph type="title"/>
          </p:nvPr>
        </p:nvSpPr>
        <p:spPr/>
        <p:txBody>
          <a:bodyPr/>
          <a:lstStyle/>
          <a:p>
            <a:r>
              <a:rPr lang="en-GB" dirty="0">
                <a:cs typeface="Calibri Light"/>
              </a:rPr>
              <a:t>How many hours do you spend on your phone </a:t>
            </a:r>
            <a:r>
              <a:rPr lang="en-GB">
                <a:cs typeface="Calibri Light"/>
              </a:rPr>
              <a:t>everyday? </a:t>
            </a:r>
            <a:endParaRPr lang="en-GB"/>
          </a:p>
        </p:txBody>
      </p:sp>
      <p:sp>
        <p:nvSpPr>
          <p:cNvPr id="3" name="Text Placeholder 2">
            <a:extLst>
              <a:ext uri="{FF2B5EF4-FFF2-40B4-BE49-F238E27FC236}">
                <a16:creationId xmlns:a16="http://schemas.microsoft.com/office/drawing/2014/main" id="{7C0421A3-1852-C39A-D834-6B250EB6F099}"/>
              </a:ext>
            </a:extLst>
          </p:cNvPr>
          <p:cNvSpPr>
            <a:spLocks noGrp="1"/>
          </p:cNvSpPr>
          <p:nvPr>
            <p:ph type="body" sz="quarter" idx="10"/>
          </p:nvPr>
        </p:nvSpPr>
        <p:spPr>
          <a:xfrm>
            <a:off x="350861" y="759334"/>
            <a:ext cx="11353800" cy="6048611"/>
          </a:xfrm>
        </p:spPr>
        <p:txBody>
          <a:bodyPr vert="horz" lIns="91440" tIns="45720" rIns="91440" bIns="45720" rtlCol="0" anchor="t">
            <a:normAutofit/>
          </a:bodyPr>
          <a:lstStyle/>
          <a:p>
            <a:pPr marL="0" indent="0">
              <a:buNone/>
            </a:pPr>
            <a:r>
              <a:rPr lang="en-GB" dirty="0">
                <a:cs typeface="Calibri"/>
              </a:rPr>
              <a:t>Task 1</a:t>
            </a:r>
          </a:p>
          <a:p>
            <a:pPr marL="0" indent="0">
              <a:buNone/>
            </a:pPr>
            <a:r>
              <a:rPr lang="en-GB" dirty="0">
                <a:cs typeface="Calibri"/>
              </a:rPr>
              <a:t>Find out how much time you spend on your mobile phone in a day and list this in your document </a:t>
            </a:r>
          </a:p>
          <a:p>
            <a:pPr marL="0" indent="0">
              <a:buNone/>
            </a:pPr>
            <a:endParaRPr lang="en-GB" dirty="0">
              <a:cs typeface="Calibri"/>
            </a:endParaRPr>
          </a:p>
          <a:p>
            <a:pPr marL="0" indent="0">
              <a:buNone/>
            </a:pPr>
            <a:r>
              <a:rPr lang="en-GB" dirty="0">
                <a:cs typeface="Calibri"/>
              </a:rPr>
              <a:t>Android Phones: </a:t>
            </a:r>
          </a:p>
          <a:p>
            <a:pPr marL="0" indent="0">
              <a:buNone/>
            </a:pPr>
            <a:r>
              <a:rPr lang="en-GB" dirty="0">
                <a:cs typeface="Calibri"/>
                <a:hlinkClick r:id="rId3"/>
              </a:rPr>
              <a:t>https://www.wikihow.com/Check-Your-Total-Talk-Time-on-an-iPhone</a:t>
            </a:r>
            <a:r>
              <a:rPr lang="en-GB" dirty="0">
                <a:cs typeface="Calibri"/>
              </a:rPr>
              <a:t> </a:t>
            </a:r>
            <a:endParaRPr lang="en-GB" dirty="0"/>
          </a:p>
          <a:p>
            <a:pPr marL="0" indent="0">
              <a:buNone/>
            </a:pPr>
            <a:r>
              <a:rPr lang="en-GB" dirty="0">
                <a:cs typeface="Calibri"/>
                <a:hlinkClick r:id="rId4"/>
              </a:rPr>
              <a:t>https://android.stackexchange.com/questions/15545/how-to-find-how-many-hours-an-android-phone-has-been-used</a:t>
            </a:r>
            <a:r>
              <a:rPr lang="en-GB" dirty="0">
                <a:cs typeface="Calibri"/>
              </a:rPr>
              <a:t> </a:t>
            </a:r>
            <a:endParaRPr lang="en-GB" dirty="0"/>
          </a:p>
          <a:p>
            <a:pPr marL="0" indent="0">
              <a:buNone/>
            </a:pPr>
            <a:endParaRPr lang="en-GB" dirty="0">
              <a:cs typeface="Calibri"/>
            </a:endParaRPr>
          </a:p>
          <a:p>
            <a:pPr marL="0" indent="0">
              <a:buNone/>
            </a:pPr>
            <a:r>
              <a:rPr lang="en-GB" dirty="0">
                <a:cs typeface="Calibri"/>
              </a:rPr>
              <a:t>Apple users: Screen time</a:t>
            </a:r>
          </a:p>
          <a:p>
            <a:pPr marL="0" indent="0">
              <a:buNone/>
            </a:pPr>
            <a:endParaRPr lang="en-GB">
              <a:cs typeface="Calibri"/>
            </a:endParaRPr>
          </a:p>
          <a:p>
            <a:pPr marL="0" indent="0">
              <a:buNone/>
            </a:pPr>
            <a:endParaRPr lang="en-GB">
              <a:cs typeface="Calibri"/>
            </a:endParaRPr>
          </a:p>
        </p:txBody>
      </p:sp>
    </p:spTree>
    <p:extLst>
      <p:ext uri="{BB962C8B-B14F-4D97-AF65-F5344CB8AC3E}">
        <p14:creationId xmlns:p14="http://schemas.microsoft.com/office/powerpoint/2010/main" val="386383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2558-8B46-778F-539C-681BE0C6A927}"/>
              </a:ext>
            </a:extLst>
          </p:cNvPr>
          <p:cNvSpPr>
            <a:spLocks noGrp="1"/>
          </p:cNvSpPr>
          <p:nvPr>
            <p:ph type="title"/>
          </p:nvPr>
        </p:nvSpPr>
        <p:spPr>
          <a:xfrm>
            <a:off x="334963" y="111316"/>
            <a:ext cx="10515600" cy="398418"/>
          </a:xfrm>
        </p:spPr>
        <p:txBody>
          <a:bodyPr>
            <a:noAutofit/>
          </a:bodyPr>
          <a:lstStyle/>
          <a:p>
            <a:r>
              <a:rPr lang="en-GB">
                <a:solidFill>
                  <a:schemeClr val="bg1"/>
                </a:solidFill>
              </a:rPr>
              <a:t>Warm up Exercise 'Discussion'</a:t>
            </a:r>
          </a:p>
        </p:txBody>
      </p:sp>
      <p:sp>
        <p:nvSpPr>
          <p:cNvPr id="3" name="Content Placeholder 2">
            <a:extLst>
              <a:ext uri="{FF2B5EF4-FFF2-40B4-BE49-F238E27FC236}">
                <a16:creationId xmlns:a16="http://schemas.microsoft.com/office/drawing/2014/main" id="{F2C6A3E5-D650-9826-7522-20B63604113E}"/>
              </a:ext>
            </a:extLst>
          </p:cNvPr>
          <p:cNvSpPr>
            <a:spLocks noGrp="1"/>
          </p:cNvSpPr>
          <p:nvPr>
            <p:ph idx="4294967295"/>
          </p:nvPr>
        </p:nvSpPr>
        <p:spPr>
          <a:xfrm>
            <a:off x="334963" y="1376947"/>
            <a:ext cx="10515600" cy="566847"/>
          </a:xfrm>
        </p:spPr>
        <p:txBody>
          <a:bodyPr/>
          <a:lstStyle/>
          <a:p>
            <a:r>
              <a:rPr lang="en-GB"/>
              <a:t>How Much Data Do We Create Every Day?</a:t>
            </a:r>
          </a:p>
        </p:txBody>
      </p:sp>
      <p:sp>
        <p:nvSpPr>
          <p:cNvPr id="5" name="TextBox 4">
            <a:extLst>
              <a:ext uri="{FF2B5EF4-FFF2-40B4-BE49-F238E27FC236}">
                <a16:creationId xmlns:a16="http://schemas.microsoft.com/office/drawing/2014/main" id="{6742E6E9-0EB4-E144-80A7-C49A31A118A1}"/>
              </a:ext>
            </a:extLst>
          </p:cNvPr>
          <p:cNvSpPr txBox="1"/>
          <p:nvPr/>
        </p:nvSpPr>
        <p:spPr>
          <a:xfrm>
            <a:off x="334964" y="2157750"/>
            <a:ext cx="10515599" cy="2308324"/>
          </a:xfrm>
          <a:prstGeom prst="rect">
            <a:avLst/>
          </a:prstGeom>
          <a:noFill/>
        </p:spPr>
        <p:txBody>
          <a:bodyPr wrap="square">
            <a:spAutoFit/>
          </a:bodyPr>
          <a:lstStyle/>
          <a:p>
            <a:pPr marL="285750" indent="-285750">
              <a:buFont typeface="Arial" panose="020B0604020202020204" pitchFamily="34" charset="0"/>
              <a:buChar char="•"/>
            </a:pPr>
            <a:r>
              <a:rPr lang="en-GB"/>
              <a:t>More than 3.7 billion humans use the internet (that’s a growth rate of 7.5 percent over 2016).</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On average, Google now processes more than 40,000 searches EVERY second (3.5 billion searches per day)!</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While 77% of searches are conducted on Google and other search engines are also contributing to our daily data generation. </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Worldwide there are 5 billion searches a day.</a:t>
            </a:r>
          </a:p>
        </p:txBody>
      </p:sp>
      <p:pic>
        <p:nvPicPr>
          <p:cNvPr id="6" name="Picture 5">
            <a:extLst>
              <a:ext uri="{FF2B5EF4-FFF2-40B4-BE49-F238E27FC236}">
                <a16:creationId xmlns:a16="http://schemas.microsoft.com/office/drawing/2014/main" id="{B01D2E3B-56E9-8836-1E3F-064DD774A439}"/>
              </a:ext>
            </a:extLst>
          </p:cNvPr>
          <p:cNvPicPr>
            <a:picLocks noChangeAspect="1"/>
          </p:cNvPicPr>
          <p:nvPr/>
        </p:nvPicPr>
        <p:blipFill rotWithShape="1">
          <a:blip r:embed="rId3">
            <a:clrChange>
              <a:clrFrom>
                <a:srgbClr val="FFFFFF"/>
              </a:clrFrom>
              <a:clrTo>
                <a:srgbClr val="FFFFFF">
                  <a:alpha val="0"/>
                </a:srgbClr>
              </a:clrTo>
            </a:clrChange>
          </a:blip>
          <a:srcRect l="9127" t="24651" b="23610"/>
          <a:stretch/>
        </p:blipFill>
        <p:spPr>
          <a:xfrm>
            <a:off x="5329238" y="3678220"/>
            <a:ext cx="7899244" cy="3179780"/>
          </a:xfrm>
          <a:prstGeom prst="rect">
            <a:avLst/>
          </a:prstGeom>
        </p:spPr>
      </p:pic>
    </p:spTree>
    <p:extLst>
      <p:ext uri="{BB962C8B-B14F-4D97-AF65-F5344CB8AC3E}">
        <p14:creationId xmlns:p14="http://schemas.microsoft.com/office/powerpoint/2010/main" val="292676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FDDFAA-B3FA-401B-0F58-BB8DA7CCE22A}"/>
              </a:ext>
            </a:extLst>
          </p:cNvPr>
          <p:cNvSpPr>
            <a:spLocks noGrp="1"/>
          </p:cNvSpPr>
          <p:nvPr>
            <p:ph sz="quarter" idx="10"/>
          </p:nvPr>
        </p:nvSpPr>
        <p:spPr/>
        <p:txBody>
          <a:bodyPr>
            <a:normAutofit/>
          </a:bodyPr>
          <a:lstStyle/>
          <a:p>
            <a:pPr marL="0" indent="0">
              <a:buNone/>
            </a:pPr>
            <a:r>
              <a:rPr lang="en-GB" dirty="0"/>
              <a:t>A significant part of big data is generated from three primary resources: </a:t>
            </a:r>
          </a:p>
          <a:p>
            <a:pPr marL="0" indent="0">
              <a:buNone/>
            </a:pPr>
            <a:endParaRPr lang="en-GB" dirty="0"/>
          </a:p>
          <a:p>
            <a:r>
              <a:rPr lang="en-GB" dirty="0"/>
              <a:t>Machine data</a:t>
            </a:r>
          </a:p>
          <a:p>
            <a:r>
              <a:rPr lang="en-GB" dirty="0"/>
              <a:t>Social data, </a:t>
            </a:r>
          </a:p>
          <a:p>
            <a:r>
              <a:rPr lang="en-GB" dirty="0"/>
              <a:t>Transactional data. </a:t>
            </a:r>
          </a:p>
          <a:p>
            <a:pPr lvl="1"/>
            <a:r>
              <a:rPr lang="en-GB" dirty="0"/>
              <a:t>Payment orders</a:t>
            </a:r>
          </a:p>
          <a:p>
            <a:pPr lvl="1"/>
            <a:r>
              <a:rPr lang="en-GB" dirty="0"/>
              <a:t>Invoices</a:t>
            </a:r>
          </a:p>
          <a:p>
            <a:pPr lvl="1"/>
            <a:r>
              <a:rPr lang="en-GB" dirty="0"/>
              <a:t>Storage records and</a:t>
            </a:r>
          </a:p>
          <a:p>
            <a:pPr lvl="1"/>
            <a:r>
              <a:rPr lang="en-GB" dirty="0"/>
              <a:t>E-receipts</a:t>
            </a:r>
          </a:p>
          <a:p>
            <a:endParaRPr lang="en-GB" dirty="0"/>
          </a:p>
        </p:txBody>
      </p:sp>
      <p:sp>
        <p:nvSpPr>
          <p:cNvPr id="3" name="Title 2">
            <a:extLst>
              <a:ext uri="{FF2B5EF4-FFF2-40B4-BE49-F238E27FC236}">
                <a16:creationId xmlns:a16="http://schemas.microsoft.com/office/drawing/2014/main" id="{C24BC1AF-EA75-3315-0268-3C6A9DAED143}"/>
              </a:ext>
            </a:extLst>
          </p:cNvPr>
          <p:cNvSpPr>
            <a:spLocks noGrp="1"/>
          </p:cNvSpPr>
          <p:nvPr>
            <p:ph type="title"/>
          </p:nvPr>
        </p:nvSpPr>
        <p:spPr/>
        <p:txBody>
          <a:bodyPr/>
          <a:lstStyle/>
          <a:p>
            <a:r>
              <a:rPr lang="en-GB" dirty="0"/>
              <a:t>Where Does Big Data Come From</a:t>
            </a:r>
          </a:p>
        </p:txBody>
      </p:sp>
      <p:pic>
        <p:nvPicPr>
          <p:cNvPr id="6" name="Picture 5">
            <a:extLst>
              <a:ext uri="{FF2B5EF4-FFF2-40B4-BE49-F238E27FC236}">
                <a16:creationId xmlns:a16="http://schemas.microsoft.com/office/drawing/2014/main" id="{028AB117-3E2E-2887-6527-6C4C2B1D1B1E}"/>
              </a:ext>
            </a:extLst>
          </p:cNvPr>
          <p:cNvPicPr>
            <a:picLocks noChangeAspect="1"/>
          </p:cNvPicPr>
          <p:nvPr/>
        </p:nvPicPr>
        <p:blipFill>
          <a:blip r:embed="rId3"/>
          <a:stretch>
            <a:fillRect/>
          </a:stretch>
        </p:blipFill>
        <p:spPr>
          <a:xfrm>
            <a:off x="6289228" y="1920264"/>
            <a:ext cx="4693609" cy="3974123"/>
          </a:xfrm>
          <a:prstGeom prst="rect">
            <a:avLst/>
          </a:prstGeom>
        </p:spPr>
      </p:pic>
    </p:spTree>
    <p:extLst>
      <p:ext uri="{BB962C8B-B14F-4D97-AF65-F5344CB8AC3E}">
        <p14:creationId xmlns:p14="http://schemas.microsoft.com/office/powerpoint/2010/main" val="3218741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a:spLocks noGrp="1"/>
          </p:cNvSpPr>
          <p:nvPr>
            <p:ph sz="quarter" idx="10"/>
          </p:nvPr>
        </p:nvSpPr>
        <p:spPr/>
        <p:txBody>
          <a:bodyPr>
            <a:normAutofit/>
          </a:bodyPr>
          <a:lstStyle/>
          <a:p>
            <a:pPr marL="0" indent="0">
              <a:buNone/>
            </a:pPr>
            <a:r>
              <a:rPr lang="en-US" sz="2000" dirty="0"/>
              <a:t>There are many different sources of data. </a:t>
            </a:r>
          </a:p>
          <a:p>
            <a:r>
              <a:rPr lang="en-US" sz="2000" dirty="0"/>
              <a:t>A vast amount of historical data can be found in files such as:</a:t>
            </a:r>
          </a:p>
          <a:p>
            <a:pPr lvl="2"/>
            <a:r>
              <a:rPr lang="en-US" sz="1800" dirty="0"/>
              <a:t>MS Word documents</a:t>
            </a:r>
          </a:p>
          <a:p>
            <a:pPr lvl="2"/>
            <a:r>
              <a:rPr lang="en-US" sz="1800" dirty="0"/>
              <a:t>Emails</a:t>
            </a:r>
          </a:p>
          <a:p>
            <a:pPr lvl="2"/>
            <a:r>
              <a:rPr lang="en-US" sz="1800" dirty="0"/>
              <a:t>Spreadsheets</a:t>
            </a:r>
          </a:p>
          <a:p>
            <a:pPr lvl="2"/>
            <a:r>
              <a:rPr lang="en-US" sz="1800" dirty="0"/>
              <a:t>MS PowerPoints</a:t>
            </a:r>
          </a:p>
          <a:p>
            <a:pPr lvl="2"/>
            <a:r>
              <a:rPr lang="en-US" sz="1800" dirty="0"/>
              <a:t>PDFs</a:t>
            </a:r>
          </a:p>
          <a:p>
            <a:pPr lvl="2"/>
            <a:r>
              <a:rPr lang="en-US" sz="1800" dirty="0"/>
              <a:t>HTML</a:t>
            </a:r>
          </a:p>
          <a:p>
            <a:pPr lvl="2"/>
            <a:r>
              <a:rPr lang="en-US" sz="1800" dirty="0"/>
              <a:t>and plaintext files</a:t>
            </a:r>
          </a:p>
          <a:p>
            <a:pPr lvl="1"/>
            <a:r>
              <a:rPr lang="en-US" dirty="0"/>
              <a:t>Public and Private Archives</a:t>
            </a:r>
          </a:p>
          <a:p>
            <a:pPr lvl="1"/>
            <a:r>
              <a:rPr lang="en-US" dirty="0"/>
              <a:t>CSV, JSON, and XML files use plaintext, a common format, and are compatible with a wide range of applications</a:t>
            </a:r>
          </a:p>
          <a:p>
            <a:pPr lvl="1"/>
            <a:r>
              <a:rPr lang="en-US" dirty="0"/>
              <a:t>The Web can be mined for data using a web scraping application</a:t>
            </a:r>
          </a:p>
        </p:txBody>
      </p:sp>
      <p:sp>
        <p:nvSpPr>
          <p:cNvPr id="21505" name="Rectangle 2"/>
          <p:cNvSpPr>
            <a:spLocks noGrp="1" noChangeArrowheads="1"/>
          </p:cNvSpPr>
          <p:nvPr>
            <p:ph type="title"/>
          </p:nvPr>
        </p:nvSpPr>
        <p:spPr/>
        <p:txBody>
          <a:bodyPr/>
          <a:lstStyle/>
          <a:p>
            <a:r>
              <a:rPr lang="en-US" sz="1800" dirty="0"/>
              <a:t>Data Acquisition and Preparation</a:t>
            </a:r>
            <a:br>
              <a:rPr lang="en-US" dirty="0"/>
            </a:br>
            <a:r>
              <a:rPr lang="en-US" dirty="0"/>
              <a:t>Sources of Data</a:t>
            </a:r>
          </a:p>
        </p:txBody>
      </p:sp>
      <p:pic>
        <p:nvPicPr>
          <p:cNvPr id="2" name="Picture 1"/>
          <p:cNvPicPr>
            <a:picLocks noChangeAspect="1"/>
          </p:cNvPicPr>
          <p:nvPr/>
        </p:nvPicPr>
        <p:blipFill>
          <a:blip r:embed="rId3"/>
          <a:stretch>
            <a:fillRect/>
          </a:stretch>
        </p:blipFill>
        <p:spPr>
          <a:xfrm>
            <a:off x="8166967" y="1024945"/>
            <a:ext cx="3454225" cy="2536594"/>
          </a:xfrm>
          <a:prstGeom prst="rect">
            <a:avLst/>
          </a:prstGeom>
        </p:spPr>
      </p:pic>
    </p:spTree>
    <p:extLst>
      <p:ext uri="{BB962C8B-B14F-4D97-AF65-F5344CB8AC3E}">
        <p14:creationId xmlns:p14="http://schemas.microsoft.com/office/powerpoint/2010/main" val="70049128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dirty="0"/>
              <a:t>Defining Big Data</a:t>
            </a:r>
          </a:p>
        </p:txBody>
      </p:sp>
      <p:sp>
        <p:nvSpPr>
          <p:cNvPr id="8" name="Content Placeholder 1"/>
          <p:cNvSpPr txBox="1">
            <a:spLocks/>
          </p:cNvSpPr>
          <p:nvPr/>
        </p:nvSpPr>
        <p:spPr bwMode="auto">
          <a:xfrm>
            <a:off x="547828" y="1089788"/>
            <a:ext cx="6767371" cy="545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indent="-225425" algn="l" defTabSz="814388" rtl="0" eaLnBrk="0" fontAlgn="base" hangingPunct="0">
              <a:lnSpc>
                <a:spcPct val="95000"/>
              </a:lnSpc>
              <a:spcBef>
                <a:spcPct val="35000"/>
              </a:spcBef>
              <a:spcAft>
                <a:spcPct val="0"/>
              </a:spcAft>
              <a:buClr>
                <a:srgbClr val="708CA1"/>
              </a:buClr>
              <a:buSzPct val="75000"/>
              <a:buFont typeface="Courier New" panose="02070309020205020404" pitchFamily="49" charset="0"/>
              <a:buChar char="o"/>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en-US" sz="2000" kern="0" dirty="0"/>
              <a:t>Defining Big Data</a:t>
            </a:r>
          </a:p>
          <a:p>
            <a:pPr marL="742950" lvl="1" indent="-285750"/>
            <a:r>
              <a:rPr lang="en-US" sz="1800" kern="0" dirty="0"/>
              <a:t>Data that is so vast, fast, or complex that it becomes impossible to store, process, and analyze using traditional data storage and analytics applications</a:t>
            </a:r>
          </a:p>
          <a:p>
            <a:r>
              <a:rPr lang="en-US" sz="2000" kern="0" dirty="0"/>
              <a:t>Big Data Characteristics</a:t>
            </a:r>
          </a:p>
          <a:p>
            <a:pPr marL="742950" lvl="1" indent="-285750"/>
            <a:r>
              <a:rPr lang="en-US" sz="1800" kern="0" dirty="0"/>
              <a:t>4 big Vs of Big Data: volume, velocity, variety, and veracity</a:t>
            </a:r>
          </a:p>
          <a:p>
            <a:pPr marL="742950" lvl="1" indent="-285750"/>
            <a:r>
              <a:rPr lang="en-US" sz="1800" kern="0" dirty="0"/>
              <a:t>Volume – amount of data</a:t>
            </a:r>
          </a:p>
          <a:p>
            <a:pPr marL="742950" lvl="1" indent="-285750"/>
            <a:r>
              <a:rPr lang="en-US" sz="1800" kern="0" dirty="0"/>
              <a:t>Velocity – rate data is generated</a:t>
            </a:r>
          </a:p>
          <a:p>
            <a:pPr marL="742950" lvl="1" indent="-285750"/>
            <a:r>
              <a:rPr lang="en-US" sz="1800" kern="0" dirty="0"/>
              <a:t>Variety – type of data</a:t>
            </a:r>
          </a:p>
          <a:p>
            <a:pPr marL="742950" lvl="1" indent="-285750"/>
            <a:r>
              <a:rPr lang="en-US" sz="1800" kern="0" dirty="0"/>
              <a:t>Veracity – preventing inaccurate data from spoiling a data set</a:t>
            </a:r>
          </a:p>
          <a:p>
            <a:pPr marL="522288" indent="-285750"/>
            <a:r>
              <a:rPr lang="en-US" sz="2000" kern="0" dirty="0"/>
              <a:t>How much Data is Big Data</a:t>
            </a:r>
          </a:p>
          <a:p>
            <a:pPr marL="742950" lvl="1" indent="-285750"/>
            <a:r>
              <a:rPr lang="en-US" sz="1800" kern="0" dirty="0"/>
              <a:t>IBM’s Paul </a:t>
            </a:r>
            <a:r>
              <a:rPr lang="en-US" sz="1800" kern="0" dirty="0" err="1"/>
              <a:t>Zikopaulos</a:t>
            </a:r>
            <a:r>
              <a:rPr lang="en-US" sz="1800" kern="0" dirty="0"/>
              <a:t> stated it takes 200 to 600 Terabytes to qualify as Big Data</a:t>
            </a:r>
          </a:p>
          <a:p>
            <a:pPr lvl="1" indent="0">
              <a:buNone/>
            </a:pPr>
            <a:r>
              <a:rPr lang="en-US" sz="1800" kern="0" dirty="0">
                <a:hlinkClick r:id="rId3"/>
              </a:rPr>
              <a:t> https://www.ibm.com/blogs/systems/author/paulzikopoulos/</a:t>
            </a:r>
            <a:r>
              <a:rPr lang="en-US" sz="1800" kern="0" dirty="0"/>
              <a:t> </a:t>
            </a:r>
          </a:p>
        </p:txBody>
      </p:sp>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174031" y="1089788"/>
            <a:ext cx="3694005" cy="3358187"/>
          </a:xfrm>
          <a:prstGeom prst="rect">
            <a:avLst/>
          </a:prstGeom>
        </p:spPr>
      </p:pic>
      <p:pic>
        <p:nvPicPr>
          <p:cNvPr id="5" name="Picture 4">
            <a:extLst>
              <a:ext uri="{FF2B5EF4-FFF2-40B4-BE49-F238E27FC236}">
                <a16:creationId xmlns:a16="http://schemas.microsoft.com/office/drawing/2014/main" id="{18D0639C-C7E2-F215-EE8F-535EC12DD95E}"/>
              </a:ext>
            </a:extLst>
          </p:cNvPr>
          <p:cNvPicPr>
            <a:picLocks noChangeAspect="1"/>
          </p:cNvPicPr>
          <p:nvPr/>
        </p:nvPicPr>
        <p:blipFill>
          <a:blip r:embed="rId5"/>
          <a:stretch>
            <a:fillRect/>
          </a:stretch>
        </p:blipFill>
        <p:spPr>
          <a:xfrm>
            <a:off x="8174031" y="4558179"/>
            <a:ext cx="1700245" cy="1542276"/>
          </a:xfrm>
          <a:prstGeom prst="rect">
            <a:avLst/>
          </a:prstGeom>
        </p:spPr>
      </p:pic>
    </p:spTree>
    <p:extLst>
      <p:ext uri="{BB962C8B-B14F-4D97-AF65-F5344CB8AC3E}">
        <p14:creationId xmlns:p14="http://schemas.microsoft.com/office/powerpoint/2010/main" val="2229449099"/>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dirty="0"/>
              <a:t>Open Data and Private Data</a:t>
            </a:r>
          </a:p>
        </p:txBody>
      </p:sp>
      <p:sp>
        <p:nvSpPr>
          <p:cNvPr id="8" name="Content Placeholder 1"/>
          <p:cNvSpPr txBox="1">
            <a:spLocks/>
          </p:cNvSpPr>
          <p:nvPr/>
        </p:nvSpPr>
        <p:spPr bwMode="auto">
          <a:xfrm>
            <a:off x="431321" y="977569"/>
            <a:ext cx="11467167" cy="490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indent="-225425" algn="l" defTabSz="814388" rtl="0" eaLnBrk="0" fontAlgn="base" hangingPunct="0">
              <a:lnSpc>
                <a:spcPct val="95000"/>
              </a:lnSpc>
              <a:spcBef>
                <a:spcPct val="35000"/>
              </a:spcBef>
              <a:spcAft>
                <a:spcPct val="0"/>
              </a:spcAft>
              <a:buClr>
                <a:srgbClr val="708CA1"/>
              </a:buClr>
              <a:buSzPct val="75000"/>
              <a:buFont typeface="Courier New" panose="02070309020205020404" pitchFamily="49" charset="0"/>
              <a:buChar char="o"/>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r>
              <a:rPr lang="en-US" b="1" kern="0" dirty="0"/>
              <a:t>Open Data</a:t>
            </a:r>
          </a:p>
          <a:p>
            <a:pPr marL="742950" lvl="1" indent="-285750"/>
            <a:r>
              <a:rPr lang="en-US" kern="0" dirty="0"/>
              <a:t>The Open Knowledge Foundation describes Open Data as “any content, information or data that people are free to use, reuse, and redistribute without any legal, technological, or social restriction.”</a:t>
            </a:r>
          </a:p>
          <a:p>
            <a:r>
              <a:rPr lang="en-US" b="1" kern="0" dirty="0"/>
              <a:t>Private Data</a:t>
            </a:r>
          </a:p>
          <a:p>
            <a:pPr marL="742950" lvl="1" indent="-285750"/>
            <a:r>
              <a:rPr lang="en-US" kern="0" dirty="0"/>
              <a:t>Data related to an expectation of privacy and regulated by a particular country/government</a:t>
            </a:r>
          </a:p>
        </p:txBody>
      </p:sp>
      <p:pic>
        <p:nvPicPr>
          <p:cNvPr id="3" name="Picture 2"/>
          <p:cNvPicPr>
            <a:picLocks noChangeAspect="1"/>
          </p:cNvPicPr>
          <p:nvPr/>
        </p:nvPicPr>
        <p:blipFill>
          <a:blip r:embed="rId3"/>
          <a:stretch>
            <a:fillRect/>
          </a:stretch>
        </p:blipFill>
        <p:spPr>
          <a:xfrm>
            <a:off x="2104845" y="3180987"/>
            <a:ext cx="7401464" cy="3778292"/>
          </a:xfrm>
          <a:prstGeom prst="rect">
            <a:avLst/>
          </a:prstGeom>
        </p:spPr>
      </p:pic>
    </p:spTree>
    <p:extLst>
      <p:ext uri="{BB962C8B-B14F-4D97-AF65-F5344CB8AC3E}">
        <p14:creationId xmlns:p14="http://schemas.microsoft.com/office/powerpoint/2010/main" val="4241142322"/>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B34259-EFE8-EC23-B4A7-092F968C5472}"/>
              </a:ext>
            </a:extLst>
          </p:cNvPr>
          <p:cNvSpPr>
            <a:spLocks noGrp="1"/>
          </p:cNvSpPr>
          <p:nvPr>
            <p:ph sz="quarter" idx="10"/>
          </p:nvPr>
        </p:nvSpPr>
        <p:spPr/>
        <p:txBody>
          <a:bodyPr/>
          <a:lstStyle/>
          <a:p>
            <a:endParaRPr lang="en-GB" dirty="0"/>
          </a:p>
          <a:p>
            <a:r>
              <a:rPr lang="en-GB" dirty="0"/>
              <a:t>Assisting companies to refine their advertising and marketing strategies/campaigns.</a:t>
            </a:r>
          </a:p>
          <a:p>
            <a:r>
              <a:rPr lang="en-GB" dirty="0"/>
              <a:t>Improve their consumer engagement and lead conversion rates. </a:t>
            </a:r>
          </a:p>
          <a:p>
            <a:r>
              <a:rPr lang="en-GB" dirty="0"/>
              <a:t>It helps to study the changing behaviour of corporate buyers, customers and the market.</a:t>
            </a:r>
          </a:p>
          <a:p>
            <a:r>
              <a:rPr lang="en-GB" dirty="0"/>
              <a:t>Become more responsive to the market and customers needs.</a:t>
            </a:r>
          </a:p>
        </p:txBody>
      </p:sp>
      <p:sp>
        <p:nvSpPr>
          <p:cNvPr id="3" name="Title 2">
            <a:extLst>
              <a:ext uri="{FF2B5EF4-FFF2-40B4-BE49-F238E27FC236}">
                <a16:creationId xmlns:a16="http://schemas.microsoft.com/office/drawing/2014/main" id="{113F0008-D924-7B2C-F3E1-214ED0F71AD3}"/>
              </a:ext>
            </a:extLst>
          </p:cNvPr>
          <p:cNvSpPr>
            <a:spLocks noGrp="1"/>
          </p:cNvSpPr>
          <p:nvPr>
            <p:ph type="title"/>
          </p:nvPr>
        </p:nvSpPr>
        <p:spPr/>
        <p:txBody>
          <a:bodyPr/>
          <a:lstStyle/>
          <a:p>
            <a:r>
              <a:rPr lang="en-GB" dirty="0"/>
              <a:t>Some examples of how big data helps companies are:  </a:t>
            </a:r>
          </a:p>
        </p:txBody>
      </p:sp>
    </p:spTree>
    <p:extLst>
      <p:ext uri="{BB962C8B-B14F-4D97-AF65-F5344CB8AC3E}">
        <p14:creationId xmlns:p14="http://schemas.microsoft.com/office/powerpoint/2010/main" val="498622525"/>
      </p:ext>
    </p:extLst>
  </p:cSld>
  <p:clrMapOvr>
    <a:masterClrMapping/>
  </p:clrMapOvr>
</p:sld>
</file>

<file path=ppt/theme/theme1.xml><?xml version="1.0" encoding="utf-8"?>
<a:theme xmlns:a="http://schemas.openxmlformats.org/drawingml/2006/main" name="Template Widescree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ustIT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Widescreen template.pptx" id="{767EE54F-3EAF-49BC-9EB6-302E0FC4DBD6}" vid="{3318EB87-1552-43EE-802E-124FFC8E14E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a505636-d039-40ae-900a-bfb9a9e619bb">
      <Terms xmlns="http://schemas.microsoft.com/office/infopath/2007/PartnerControls"/>
    </lcf76f155ced4ddcb4097134ff3c332f>
    <TaxCatchAll xmlns="352485e8-ee27-4248-8679-a004f0bbc82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B57DC374423F48BB066C34211927EF" ma:contentTypeVersion="9" ma:contentTypeDescription="Create a new document." ma:contentTypeScope="" ma:versionID="6407d0afb9052cc7052a93f4048a9ec2">
  <xsd:schema xmlns:xsd="http://www.w3.org/2001/XMLSchema" xmlns:xs="http://www.w3.org/2001/XMLSchema" xmlns:p="http://schemas.microsoft.com/office/2006/metadata/properties" xmlns:ns2="6a505636-d039-40ae-900a-bfb9a9e619bb" xmlns:ns3="352485e8-ee27-4248-8679-a004f0bbc829" targetNamespace="http://schemas.microsoft.com/office/2006/metadata/properties" ma:root="true" ma:fieldsID="aa13b237bec3f915977694b3971b2f1c" ns2:_="" ns3:_="">
    <xsd:import namespace="6a505636-d039-40ae-900a-bfb9a9e619bb"/>
    <xsd:import namespace="352485e8-ee27-4248-8679-a004f0bbc82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505636-d039-40ae-900a-bfb9a9e619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33107afe-cb13-45d0-a368-909a38ecfe4a"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2485e8-ee27-4248-8679-a004f0bbc82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99d342d5-53bc-4385-bf56-c440af18c5a6}" ma:internalName="TaxCatchAll" ma:showField="CatchAllData" ma:web="352485e8-ee27-4248-8679-a004f0bbc8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DFEBAB-3627-4509-9751-9D932CE85B13}">
  <ds:schemaRefs>
    <ds:schemaRef ds:uri="http://schemas.microsoft.com/office/2006/metadata/properties"/>
    <ds:schemaRef ds:uri="http://schemas.microsoft.com/office/infopath/2007/PartnerControls"/>
    <ds:schemaRef ds:uri="10515296-1bd5-401a-b8a4-ea4dde82f896"/>
    <ds:schemaRef ds:uri="d0cd20b0-df63-44e8-932f-fba08f23ea61"/>
    <ds:schemaRef ds:uri="http://schemas.microsoft.com/sharepoint/v3"/>
  </ds:schemaRefs>
</ds:datastoreItem>
</file>

<file path=customXml/itemProps2.xml><?xml version="1.0" encoding="utf-8"?>
<ds:datastoreItem xmlns:ds="http://schemas.openxmlformats.org/officeDocument/2006/customXml" ds:itemID="{DF905A12-B49E-41EA-B0EF-327BF50D4259}">
  <ds:schemaRefs>
    <ds:schemaRef ds:uri="http://schemas.microsoft.com/sharepoint/v3/contenttype/forms"/>
  </ds:schemaRefs>
</ds:datastoreItem>
</file>

<file path=customXml/itemProps3.xml><?xml version="1.0" encoding="utf-8"?>
<ds:datastoreItem xmlns:ds="http://schemas.openxmlformats.org/officeDocument/2006/customXml" ds:itemID="{E65FC48F-4D27-4726-A8CD-C012993F4588}"/>
</file>

<file path=docProps/app.xml><?xml version="1.0" encoding="utf-8"?>
<Properties xmlns="http://schemas.openxmlformats.org/officeDocument/2006/extended-properties" xmlns:vt="http://schemas.openxmlformats.org/officeDocument/2006/docPropsVTypes">
  <Template>Template Widescreen template V2</Template>
  <TotalTime>0</TotalTime>
  <Words>1422</Words>
  <Application>Microsoft Office PowerPoint</Application>
  <PresentationFormat>Widescreen</PresentationFormat>
  <Paragraphs>157</Paragraphs>
  <Slides>17</Slides>
  <Notes>13</Notes>
  <HiddenSlides>0</HiddenSlides>
  <MMClips>0</MMClips>
  <ScaleCrop>false</ScaleCrop>
  <HeadingPairs>
    <vt:vector size="4" baseType="variant">
      <vt:variant>
        <vt:lpstr>Theme</vt:lpstr>
      </vt:variant>
      <vt:variant>
        <vt:i4>3</vt:i4>
      </vt:variant>
      <vt:variant>
        <vt:lpstr>Slide Titles</vt:lpstr>
      </vt:variant>
      <vt:variant>
        <vt:i4>17</vt:i4>
      </vt:variant>
    </vt:vector>
  </HeadingPairs>
  <TitlesOfParts>
    <vt:vector size="20" baseType="lpstr">
      <vt:lpstr>Template Widescreen template</vt:lpstr>
      <vt:lpstr>justIT template</vt:lpstr>
      <vt:lpstr>Office Theme</vt:lpstr>
      <vt:lpstr>Big Data</vt:lpstr>
      <vt:lpstr>Aims</vt:lpstr>
      <vt:lpstr>How many hours do you spend on your phone everyday? </vt:lpstr>
      <vt:lpstr>Warm up Exercise 'Discussion'</vt:lpstr>
      <vt:lpstr>Where Does Big Data Come From</vt:lpstr>
      <vt:lpstr>Data Acquisition and Preparation Sources of Data</vt:lpstr>
      <vt:lpstr>Defining Big Data</vt:lpstr>
      <vt:lpstr>Open Data and Private Data</vt:lpstr>
      <vt:lpstr>Some examples of how big data helps companies are:  </vt:lpstr>
      <vt:lpstr>Big Data Recap Questions</vt:lpstr>
      <vt:lpstr>Data Acquisition and Preparation Data Preparation</vt:lpstr>
      <vt:lpstr>Data at Rest and Data in Motion</vt:lpstr>
      <vt:lpstr>Evolution to Big Data</vt:lpstr>
      <vt:lpstr>Evolution to Big Data</vt:lpstr>
      <vt:lpstr>Basic Data Management Technologies</vt:lpstr>
      <vt:lpstr>Basic Data Management Technologies</vt:lpstr>
      <vt:lpstr>Recap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Amanda Weaver</dc:creator>
  <cp:lastModifiedBy>Yusuf Satilmis</cp:lastModifiedBy>
  <cp:revision>54</cp:revision>
  <dcterms:created xsi:type="dcterms:W3CDTF">2022-09-16T08:43:35Z</dcterms:created>
  <dcterms:modified xsi:type="dcterms:W3CDTF">2023-07-24T12:10:37Z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0x01010084B57DC374423F48BB066C34211927EF</vt:lpwstr>
  </property>
  <property fmtid="{D5CDD505-2E9C-101B-9397-08002B2CF9AE}" pid="3" name="MediaServiceImageTags">
    <vt:lpwstr/>
  </property>
</Properties>
</file>